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8" r:id="rId11"/>
    <p:sldId id="271" r:id="rId12"/>
    <p:sldId id="272" r:id="rId13"/>
    <p:sldId id="273" r:id="rId14"/>
    <p:sldId id="274" r:id="rId15"/>
    <p:sldId id="275" r:id="rId16"/>
    <p:sldId id="276" r:id="rId17"/>
    <p:sldId id="277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98" d="100"/>
          <a:sy n="98" d="100"/>
        </p:scale>
        <p:origin x="-82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CDDC9-7723-4AF5-8D81-90217687485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81093-FF57-4749-8898-36BFADEAA76E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0415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CDDC9-7723-4AF5-8D81-90217687485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81093-FF57-4749-8898-36BFADEAA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07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CDDC9-7723-4AF5-8D81-90217687485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81093-FF57-4749-8898-36BFADEAA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808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CDDC9-7723-4AF5-8D81-90217687485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81093-FF57-4749-8898-36BFADEAA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855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CDDC9-7723-4AF5-8D81-90217687485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81093-FF57-4749-8898-36BFADEAA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781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CDDC9-7723-4AF5-8D81-90217687485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81093-FF57-4749-8898-36BFADEAA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293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CDDC9-7723-4AF5-8D81-90217687485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81093-FF57-4749-8898-36BFADEAA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401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CDDC9-7723-4AF5-8D81-90217687485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81093-FF57-4749-8898-36BFADEAA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323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CDDC9-7723-4AF5-8D81-90217687485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81093-FF57-4749-8898-36BFADEAA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430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CDDC9-7723-4AF5-8D81-90217687485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81093-FF57-4749-8898-36BFADEAA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2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CDDC9-7723-4AF5-8D81-90217687485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81093-FF57-4749-8898-36BFADEAA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2239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CDDC9-7723-4AF5-8D81-90217687485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81093-FF57-4749-8898-36BFADEAA76E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47875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CDDC9-7723-4AF5-8D81-90217687485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81093-FF57-4749-8898-36BFADEAA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732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CDDC9-7723-4AF5-8D81-90217687485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81093-FF57-4749-8898-36BFADEAA76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77881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CDDC9-7723-4AF5-8D81-90217687485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81093-FF57-4749-8898-36BFADEAA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8671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CDDC9-7723-4AF5-8D81-90217687485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81093-FF57-4749-8898-36BFADEAA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532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CDDC9-7723-4AF5-8D81-90217687485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81093-FF57-4749-8898-36BFADEAA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11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82CDDC9-7723-4AF5-8D81-90217687485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E881093-FF57-4749-8898-36BFADEAA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8023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09DBB5C-0E01-A31B-F72B-2B7ABFCABA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185531"/>
            <a:ext cx="11176484" cy="2292626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356235" algn="l"/>
                <a:tab pos="4000500" algn="l"/>
              </a:tabLst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города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Ростова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-на-Дону «Детский сад № 275»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1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Ростов</a:t>
            </a:r>
            <a:r>
              <a:rPr lang="ru-RU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-на-Дону, 344064                                                                                           	                                                                                        факс (863) 243-73-41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ул. 2-й Пятилетки, 3/4                                                                                            	                                                                                                       тел. (863) 244-69-41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ОКПО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44860614  </a:t>
            </a:r>
            <a:r>
              <a:rPr lang="ru-RU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ОГРН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1026103728529                                                                          </a:t>
            </a:r>
            <a:r>
              <a:rPr lang="ru-RU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– mail: ou275@bk.ru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ИНН/КПП  6165060203/616501001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2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9E75C3C-378F-3966-5399-395764345C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1" y="2478157"/>
            <a:ext cx="11176484" cy="4194312"/>
          </a:xfrm>
        </p:spPr>
        <p:txBody>
          <a:bodyPr>
            <a:normAutofit/>
          </a:bodyPr>
          <a:lstStyle/>
          <a:p>
            <a:pPr algn="ctr"/>
            <a:endParaRPr lang="ru-RU" dirty="0"/>
          </a:p>
          <a:p>
            <a:r>
              <a:rPr lang="ru-RU" dirty="0"/>
              <a:t>                                    ПРОЕКТ </a:t>
            </a:r>
          </a:p>
          <a:p>
            <a:r>
              <a:rPr lang="ru-RU" dirty="0"/>
              <a:t>       ПО РАЗВИТИЮ ТВОРЧЕСКОГО ПОТЕНЦИАЛА</a:t>
            </a:r>
          </a:p>
          <a:p>
            <a:r>
              <a:rPr lang="ru-RU" dirty="0"/>
              <a:t>     ДЕТЕЙ СТАРШЕГО ДОШКОЛЬНОГО ВОЗРАСТА</a:t>
            </a:r>
          </a:p>
          <a:p>
            <a:r>
              <a:rPr lang="ru-RU" sz="2800" b="1" dirty="0"/>
              <a:t>              «РЕБЕНОК НА СЦЕНЕ»</a:t>
            </a:r>
          </a:p>
          <a:p>
            <a:pPr algn="ctr"/>
            <a:endParaRPr lang="ru-RU" sz="2800" b="1" dirty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800" b="1" dirty="0"/>
              <a:t>                                                                       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Авторы проекта:   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Брычкина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В.А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Невзорова Л.А.</a:t>
            </a:r>
          </a:p>
          <a:p>
            <a:pPr algn="ctr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Ляляко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М.Г.</a:t>
            </a:r>
          </a:p>
        </p:txBody>
      </p:sp>
    </p:spTree>
    <p:extLst>
      <p:ext uri="{BB962C8B-B14F-4D97-AF65-F5344CB8AC3E}">
        <p14:creationId xmlns:p14="http://schemas.microsoft.com/office/powerpoint/2010/main" val="1391924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787F304-D9E6-DD96-7973-0DBB26E478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278297"/>
            <a:ext cx="10010292" cy="3763616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Описание проекта:</a:t>
            </a:r>
            <a:r>
              <a:rPr lang="ru-RU" sz="2000" dirty="0">
                <a:solidFill>
                  <a:schemeClr val="bg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Данный проект направлен на раскрытие творческого потенциала ребенка, развитие музыкальности, развитие эмоциональной сферы, социально-коммуникативных навыков, формированию личностных качеств. Рассчитан на детей старшего дошкольного возраста. </a:t>
            </a:r>
            <a:b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Тип проекта:</a:t>
            </a:r>
            <a:r>
              <a:rPr lang="ru-RU" sz="2000" dirty="0">
                <a:solidFill>
                  <a:schemeClr val="bg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Творческий. Долгосрочный.</a:t>
            </a:r>
            <a:b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Участники проекта:</a:t>
            </a:r>
            <a:r>
              <a:rPr lang="ru-RU" sz="2000" dirty="0">
                <a:solidFill>
                  <a:schemeClr val="bg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br>
              <a:rPr lang="ru-RU" sz="2000" dirty="0">
                <a:solidFill>
                  <a:schemeClr val="bg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Воспитанники и педагоги МБДОУ </a:t>
            </a:r>
            <a:b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2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AD3CC3E-8CBF-617E-0D4A-C55047EB19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2" y="4253948"/>
            <a:ext cx="6400800" cy="153725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9544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E9CC4C-24DB-92A5-1115-D7E15BEB5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596348"/>
            <a:ext cx="10805422" cy="993913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ru-RU" sz="3200" b="1" i="0" u="none" strike="noStrike" kern="1200" cap="all" spc="0" normalizeH="0" baseline="0" noProof="0" dirty="0">
                <a:ln w="3175" cmpd="sng">
                  <a:noFill/>
                </a:ln>
                <a:solidFill>
                  <a:srgbClr val="146194">
                    <a:lumMod val="75000"/>
                  </a:srgbClr>
                </a:solidFill>
                <a:effectLst/>
                <a:uLnTx/>
                <a:uFillTx/>
                <a:latin typeface="Century Gothic" panose="020B0502020202020204"/>
                <a:ea typeface="Calibri" panose="020F0502020204030204" pitchFamily="34" charset="0"/>
                <a:cs typeface="Times New Roman" panose="02020603050405020304" pitchFamily="18" charset="0"/>
              </a:rPr>
              <a:t>Актуальность проекта: </a:t>
            </a:r>
            <a:r>
              <a:rPr kumimoji="0" lang="ru-RU" sz="1800" b="0" i="0" u="none" strike="noStrike" kern="1200" cap="all" spc="0" normalizeH="0" baseline="0" noProof="0" dirty="0">
                <a:ln w="3175" cmpd="sng">
                  <a:noFill/>
                </a:ln>
                <a:solidFill>
                  <a:srgbClr val="146194">
                    <a:lumMod val="75000"/>
                  </a:srgbClr>
                </a:solidFill>
                <a:effectLst/>
                <a:uLnTx/>
                <a:uFillTx/>
                <a:latin typeface="Century Gothic" panose="020B0502020202020204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sz="1800" b="0" i="0" u="none" strike="noStrike" kern="1200" cap="all" spc="0" normalizeH="0" baseline="0" noProof="0" dirty="0">
                <a:ln w="3175" cmpd="sng">
                  <a:noFill/>
                </a:ln>
                <a:solidFill>
                  <a:srgbClr val="146194">
                    <a:lumMod val="75000"/>
                  </a:srgbClr>
                </a:solidFill>
                <a:effectLst/>
                <a:uLnTx/>
                <a:uFillTx/>
                <a:latin typeface="Century Gothic" panose="020B050202020202020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C190EC1-9EA9-A01D-EEBC-F5C54643B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2278" y="914399"/>
            <a:ext cx="8984974" cy="6175513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dobe Arabic" panose="02040503050201020203" pitchFamily="18" charset="-78"/>
              </a:rPr>
              <a:t>    Музыкальное развитие детей имеет незаменимое воздействие на общее развитие: формируется эмоциональная сфера, развиваются воображение, воля, фантазия, обостряется восприятие, активизируются творческие силы разума и энергия мышления.</a:t>
            </a:r>
            <a:r>
              <a:rPr lang="ru-RU" sz="1600" dirty="0">
                <a:effectLst/>
                <a:ea typeface="Calibri" panose="020F0502020204030204" pitchFamily="34" charset="0"/>
                <a:cs typeface="Adobe Arabic" panose="02040503050201020203" pitchFamily="18" charset="-78"/>
              </a:rPr>
              <a:t> </a:t>
            </a:r>
            <a:r>
              <a:rPr lang="ru-RU" sz="19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dobe Arabic" panose="02040503050201020203" pitchFamily="18" charset="-78"/>
              </a:rPr>
              <a:t>Кроме этого решаются воспитательные задачи, связанные с формированием личности. Современной наукой доказано, что дети, занимающиеся музыкальной деятельностью, более отзывчивы, эмоциональны, восприимчивы и общительны. </a:t>
            </a:r>
          </a:p>
          <a:p>
            <a:r>
              <a:rPr lang="ru-RU" sz="19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dobe Arabic" panose="02040503050201020203" pitchFamily="18" charset="-78"/>
              </a:rPr>
              <a:t>     В условиях дошкольного учреждения в рамках художественно-эстетического развития музыкальная деятельность с детьми традиционно строится на принципах «дидактической направленности», что имеет свои положительные стороны, но вместе с тем ограничивает возможность педагога для развития индивидуального детского творчества. </a:t>
            </a:r>
          </a:p>
          <a:p>
            <a:r>
              <a:rPr lang="ru-RU" sz="19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dobe Arabic" panose="02040503050201020203" pitchFamily="18" charset="-78"/>
              </a:rPr>
              <a:t>В образовательных учреждениях не в полной мере используется этот потенциал, а ведь именно этот возрастной период развития ребенка обладает самыми большими возможностями для развития творческих, а именно музыкальных способностей детей. Родители стараются как можно раньше отдать ребенка в различные вокальные или танцевальные кружки и театральные студии, предполагающие выступления перед публикой, тем самым давая возможность ребенку приобретать сценический опыт, артистизм.</a:t>
            </a:r>
          </a:p>
          <a:p>
            <a:r>
              <a:rPr lang="ru-RU" sz="19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dobe Arabic" panose="02040503050201020203" pitchFamily="18" charset="-78"/>
              </a:rPr>
              <a:t>     Но далеко не многие дети имеют возможность профессионально заниматься данными видами искусства вне стен детского сада.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7053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E50C94A-6380-3807-8AEC-CF2F4E4AAD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8784" y="212035"/>
            <a:ext cx="7659755" cy="5685181"/>
          </a:xfrm>
        </p:spPr>
        <p:txBody>
          <a:bodyPr/>
          <a:lstStyle/>
          <a:p>
            <a:r>
              <a:rPr kumimoji="0" lang="ru-RU" sz="16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ea typeface="Calibri" panose="020F0502020204030204" pitchFamily="34" charset="0"/>
                <a:cs typeface="Adobe Arabic" panose="02040503050201020203" pitchFamily="18" charset="-78"/>
              </a:rPr>
              <a:t>Особую роль современные педагоги отводят детской сценической деятельности.   как самому современному и на данный момент популярному виду музыкального исполнительства. Зрелищность и максимальная насыщенность всех средств художественной выразительности, свойственных произведениям музыкальной эстрады, их яркость и запоминаемость, четкий, яркий, разнообразный танцевальный ритм, красочность оркестровки, виртуозность исполнения, различного рода эффекты, в том числе световые, имитация звучания экзотических музыкальных инструментов, все эти вышеперечисленные особенности в значительной степени активизирует эмоциональную сферу ребенка , помогает развитию психических процессов, формирует социально-коммуникативные навыки.</a:t>
            </a:r>
            <a:br>
              <a:rPr kumimoji="0" lang="ru-RU" sz="16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ea typeface="Calibri" panose="020F0502020204030204" pitchFamily="34" charset="0"/>
                <a:cs typeface="Adobe Arabic" panose="02040503050201020203" pitchFamily="18" charset="-78"/>
              </a:rPr>
            </a:br>
            <a:r>
              <a:rPr kumimoji="0" lang="ru-RU" sz="16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ea typeface="Calibri" panose="020F0502020204030204" pitchFamily="34" charset="0"/>
                <a:cs typeface="Adobe Arabic" panose="02040503050201020203" pitchFamily="18" charset="-78"/>
              </a:rPr>
              <a:t>       Старший дошкольный возраст является самым подходящим для достижения этой цели. Именно поэтому творческой группой педагогов МБДОУ № 275 был разработан и запущен </a:t>
            </a:r>
            <a:r>
              <a:rPr kumimoji="0" lang="ru-RU" sz="1600" b="1" i="0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ea typeface="Calibri" panose="020F0502020204030204" pitchFamily="34" charset="0"/>
                <a:cs typeface="Adobe Arabic" panose="02040503050201020203" pitchFamily="18" charset="-78"/>
              </a:rPr>
              <a:t>проект «Ребенок на сцене»</a:t>
            </a:r>
            <a:r>
              <a:rPr kumimoji="0" lang="ru-RU" sz="16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ea typeface="Calibri" panose="020F0502020204030204" pitchFamily="34" charset="0"/>
                <a:cs typeface="Adobe Arabic" panose="02040503050201020203" pitchFamily="18" charset="-78"/>
              </a:rPr>
              <a:t>, направленный на развитие творческого потенциала детей</a:t>
            </a:r>
            <a:r>
              <a:rPr kumimoji="0" lang="ru-RU" sz="16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3642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xmlns="" id="{393F5B6F-237A-7974-BC56-C27FF65AD6A9}"/>
              </a:ext>
            </a:extLst>
          </p:cNvPr>
          <p:cNvSpPr/>
          <p:nvPr/>
        </p:nvSpPr>
        <p:spPr>
          <a:xfrm>
            <a:off x="1537252" y="132523"/>
            <a:ext cx="9289774" cy="13782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Цель проекта: </a:t>
            </a:r>
          </a:p>
          <a:p>
            <a:pPr algn="ctr"/>
            <a:r>
              <a:rPr lang="ru-RU" dirty="0"/>
              <a:t>развитие личностных качеств и творческих способностей детей дошкольного возраста.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xmlns="" id="{5E6787E4-C2E9-A0E4-C030-497EA2002A81}"/>
              </a:ext>
            </a:extLst>
          </p:cNvPr>
          <p:cNvSpPr/>
          <p:nvPr/>
        </p:nvSpPr>
        <p:spPr>
          <a:xfrm>
            <a:off x="106016" y="2703444"/>
            <a:ext cx="3935897" cy="39226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Образовательные: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формирование у детей сценической культуры и навыков исполнительства;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учить детей использованию приемов актерского мастерства; 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расширять и систематизировать знания о видах и жанрах сценического искусства. 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047877E1-F467-D130-FBAE-1A0DD1299E20}"/>
              </a:ext>
            </a:extLst>
          </p:cNvPr>
          <p:cNvSpPr/>
          <p:nvPr/>
        </p:nvSpPr>
        <p:spPr>
          <a:xfrm>
            <a:off x="4310272" y="2703444"/>
            <a:ext cx="3839817" cy="39226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Развивающие: 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развитие музыкальных и творческих способностей детей;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развитие эмоциональной сферы; 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развитие личностных качеств (целеустремленность, трудолюбие). 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BEDB56DE-8FD2-15F0-26AF-0572175B6C8F}"/>
              </a:ext>
            </a:extLst>
          </p:cNvPr>
          <p:cNvSpPr/>
          <p:nvPr/>
        </p:nvSpPr>
        <p:spPr>
          <a:xfrm>
            <a:off x="8418448" y="2703443"/>
            <a:ext cx="3710609" cy="39226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Воспитательные: 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формирование навыков работы в команде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воспитывать культуру поведения на концертах, в театрах;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воспитывать интерес к творческой деятельности; 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воспитывать культуру честного соперничества.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Блок-схема: альтернативный процесс 5">
            <a:extLst>
              <a:ext uri="{FF2B5EF4-FFF2-40B4-BE49-F238E27FC236}">
                <a16:creationId xmlns:a16="http://schemas.microsoft.com/office/drawing/2014/main" xmlns="" id="{E33B467F-4623-A924-B48F-B3BFEA032076}"/>
              </a:ext>
            </a:extLst>
          </p:cNvPr>
          <p:cNvSpPr/>
          <p:nvPr/>
        </p:nvSpPr>
        <p:spPr>
          <a:xfrm>
            <a:off x="4890052" y="1643270"/>
            <a:ext cx="2610677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ЗАДАЧИ:</a:t>
            </a:r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xmlns="" id="{E32B80AB-A0FC-966C-4FDB-B36884B08949}"/>
              </a:ext>
            </a:extLst>
          </p:cNvPr>
          <p:cNvSpPr/>
          <p:nvPr/>
        </p:nvSpPr>
        <p:spPr>
          <a:xfrm rot="3849932">
            <a:off x="3246007" y="2148376"/>
            <a:ext cx="636106" cy="753849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xmlns="" id="{EA8039D0-014A-4BC6-B226-A025C3528FDA}"/>
              </a:ext>
            </a:extLst>
          </p:cNvPr>
          <p:cNvSpPr/>
          <p:nvPr/>
        </p:nvSpPr>
        <p:spPr>
          <a:xfrm rot="18757500">
            <a:off x="8521140" y="2253560"/>
            <a:ext cx="608076" cy="735025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xmlns="" id="{852937DA-5906-5996-5CD7-06076A046D54}"/>
              </a:ext>
            </a:extLst>
          </p:cNvPr>
          <p:cNvSpPr/>
          <p:nvPr/>
        </p:nvSpPr>
        <p:spPr>
          <a:xfrm>
            <a:off x="6230180" y="2637183"/>
            <a:ext cx="51350" cy="662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низ 9">
            <a:extLst>
              <a:ext uri="{FF2B5EF4-FFF2-40B4-BE49-F238E27FC236}">
                <a16:creationId xmlns:a16="http://schemas.microsoft.com/office/drawing/2014/main" xmlns="" id="{0E4083FF-8380-DBDC-8942-1105C782E930}"/>
              </a:ext>
            </a:extLst>
          </p:cNvPr>
          <p:cNvSpPr/>
          <p:nvPr/>
        </p:nvSpPr>
        <p:spPr>
          <a:xfrm>
            <a:off x="5916568" y="2388439"/>
            <a:ext cx="627224" cy="724341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082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усеченные противолежащие углы 1">
            <a:extLst>
              <a:ext uri="{FF2B5EF4-FFF2-40B4-BE49-F238E27FC236}">
                <a16:creationId xmlns:a16="http://schemas.microsoft.com/office/drawing/2014/main" xmlns="" id="{5DE4CEFF-FF9E-E554-228A-E10C72FC8E76}"/>
              </a:ext>
            </a:extLst>
          </p:cNvPr>
          <p:cNvSpPr/>
          <p:nvPr/>
        </p:nvSpPr>
        <p:spPr>
          <a:xfrm>
            <a:off x="2875721" y="72885"/>
            <a:ext cx="6679096" cy="768626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ЭТАПЫ РЕАЛИЗАЦИИ ПРОЕКТА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DE6A0B6C-DAE3-2378-A924-03EF94296DB3}"/>
              </a:ext>
            </a:extLst>
          </p:cNvPr>
          <p:cNvSpPr/>
          <p:nvPr/>
        </p:nvSpPr>
        <p:spPr>
          <a:xfrm>
            <a:off x="245165" y="1487555"/>
            <a:ext cx="11701669" cy="17095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Организационный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Постановка задач, изучение теоретических основ и актуальности данной темы. Составление плана мероприятий проекта. Выбор участников из числа воспитанников ДОУ. Организация исполнительской деятельности детей (заключение договоров с партнерами, определение периодичности детских выступлений, выбор репертуара и составление сценариев сценических номеров).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6D3378A8-40D4-2445-BD7D-EFCFB57CC3A7}"/>
              </a:ext>
            </a:extLst>
          </p:cNvPr>
          <p:cNvSpPr/>
          <p:nvPr/>
        </p:nvSpPr>
        <p:spPr>
          <a:xfrm>
            <a:off x="245165" y="3843130"/>
            <a:ext cx="11701668" cy="9144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Реализационный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Исполнительская деятельность детей в соответствии с планом проекта.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A1002D04-780D-B6E2-52B4-79956E41FBEC}"/>
              </a:ext>
            </a:extLst>
          </p:cNvPr>
          <p:cNvSpPr/>
          <p:nvPr/>
        </p:nvSpPr>
        <p:spPr>
          <a:xfrm>
            <a:off x="245165" y="5479774"/>
            <a:ext cx="11701668" cy="115293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Аналитический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Периодический анализ результатов выполнения поставленных задач с целью коррекции вектора дальнейших действий.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xmlns="" id="{E71CE10B-31CA-13EA-3638-01F362B30AC0}"/>
              </a:ext>
            </a:extLst>
          </p:cNvPr>
          <p:cNvSpPr/>
          <p:nvPr/>
        </p:nvSpPr>
        <p:spPr>
          <a:xfrm>
            <a:off x="5380384" y="1020418"/>
            <a:ext cx="1524000" cy="357808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низ 9">
            <a:extLst>
              <a:ext uri="{FF2B5EF4-FFF2-40B4-BE49-F238E27FC236}">
                <a16:creationId xmlns:a16="http://schemas.microsoft.com/office/drawing/2014/main" xmlns="" id="{7A49B0DD-D9CD-6FFD-E111-4B9CDD471898}"/>
              </a:ext>
            </a:extLst>
          </p:cNvPr>
          <p:cNvSpPr/>
          <p:nvPr/>
        </p:nvSpPr>
        <p:spPr>
          <a:xfrm>
            <a:off x="5380384" y="3379304"/>
            <a:ext cx="1524000" cy="357808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: вниз 10">
            <a:extLst>
              <a:ext uri="{FF2B5EF4-FFF2-40B4-BE49-F238E27FC236}">
                <a16:creationId xmlns:a16="http://schemas.microsoft.com/office/drawing/2014/main" xmlns="" id="{AFB9E7B9-48E4-B8D5-C971-4EC97159F4F9}"/>
              </a:ext>
            </a:extLst>
          </p:cNvPr>
          <p:cNvSpPr/>
          <p:nvPr/>
        </p:nvSpPr>
        <p:spPr>
          <a:xfrm>
            <a:off x="5380384" y="4939748"/>
            <a:ext cx="1524000" cy="357808"/>
          </a:xfrm>
          <a:prstGeom prst="down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311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низ 1">
            <a:extLst>
              <a:ext uri="{FF2B5EF4-FFF2-40B4-BE49-F238E27FC236}">
                <a16:creationId xmlns:a16="http://schemas.microsoft.com/office/drawing/2014/main" xmlns="" id="{F5FECC97-23A4-DA5C-FCF8-952F58EC8E36}"/>
              </a:ext>
            </a:extLst>
          </p:cNvPr>
          <p:cNvSpPr/>
          <p:nvPr/>
        </p:nvSpPr>
        <p:spPr>
          <a:xfrm>
            <a:off x="1398104" y="4731027"/>
            <a:ext cx="9395791" cy="1789042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4A9A97EF-4E01-7828-A402-1F461FD04D56}"/>
              </a:ext>
            </a:extLst>
          </p:cNvPr>
          <p:cNvSpPr/>
          <p:nvPr/>
        </p:nvSpPr>
        <p:spPr>
          <a:xfrm>
            <a:off x="536713" y="1590262"/>
            <a:ext cx="11118574" cy="314076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   На начальном этапе проекта был составлен план мероприятий, который включает в себя выступления детей как на сцене нашего ДОУ перед зрителями-сверстниками, так и на более крупных сценических площадках перед более обширной публикой.  В рамках проекта наше учреждение заключило договоры о сотрудничестве с несколькими организациями, имеющими сценическое пространство и оборудование. 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соответствии с тематикой мероприятий был отобран репертуар, исполнители. </a:t>
            </a:r>
          </a:p>
          <a:p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Творческая группа занялась постановкой музыкальных  номеров.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C2B32CB-C877-DCCD-74F4-164B31D97E31}"/>
              </a:ext>
            </a:extLst>
          </p:cNvPr>
          <p:cNvSpPr txBox="1"/>
          <p:nvPr/>
        </p:nvSpPr>
        <p:spPr>
          <a:xfrm>
            <a:off x="2968487" y="337931"/>
            <a:ext cx="6427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Разберем подробнее каждый этап:</a:t>
            </a:r>
          </a:p>
        </p:txBody>
      </p:sp>
    </p:spTree>
    <p:extLst>
      <p:ext uri="{BB962C8B-B14F-4D97-AF65-F5344CB8AC3E}">
        <p14:creationId xmlns:p14="http://schemas.microsoft.com/office/powerpoint/2010/main" val="290174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71A620D1-C7C5-0E13-F8FD-EDC4FC9F9999}"/>
              </a:ext>
            </a:extLst>
          </p:cNvPr>
          <p:cNvSpPr/>
          <p:nvPr/>
        </p:nvSpPr>
        <p:spPr>
          <a:xfrm>
            <a:off x="503583" y="251791"/>
            <a:ext cx="11277600" cy="129871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  На этапе реализации проекта на данный момент наши воспитанники выступили на мероприятиях в ГБПОУ РО «Ростовский-на-Дону колледж связи и информатики». 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F96AF17-E819-06C2-3EED-C66F355395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407" y="1669774"/>
            <a:ext cx="3340013" cy="443947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8275F7E-F7AE-5FC2-CE48-25638E2167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37" y="1762539"/>
            <a:ext cx="5654261" cy="318052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C08A92A-B57E-5D43-C268-B0DDC5198A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759" y="3074504"/>
            <a:ext cx="2736818" cy="363772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84A40D6-C3E9-EA52-106D-466E6DB8D6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89" y="5587650"/>
            <a:ext cx="5795309" cy="73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497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EB1D4493-D9C9-7A95-C4DF-C41430F9239D}"/>
              </a:ext>
            </a:extLst>
          </p:cNvPr>
          <p:cNvSpPr/>
          <p:nvPr/>
        </p:nvSpPr>
        <p:spPr>
          <a:xfrm>
            <a:off x="477078" y="304800"/>
            <a:ext cx="11423374" cy="148424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Также имели опыт выступлений совместно с молодежным советом ФУССП по РО на различных городских площадках.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BE90F5F-6CC8-1CA3-2E28-6EDCA3CA74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869" y="3586255"/>
            <a:ext cx="4367131" cy="320548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F6B2E20-4A9D-EBD6-BC23-A7243DB612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73" y="1625048"/>
            <a:ext cx="4711783" cy="360790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34D7984-FD82-706E-4018-7B6FE56585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640" y="4030033"/>
            <a:ext cx="1855229" cy="275382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2D60299-6EF0-E50F-5929-4193083EA7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556" y="1789043"/>
            <a:ext cx="3983982" cy="22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280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1E70B40-C82E-C9C7-0C11-E03E79DAD3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34277"/>
            <a:ext cx="4411882" cy="330891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D9AF8D1-CBF9-0D82-3C22-0365D1C017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973" y="3625287"/>
            <a:ext cx="2950761" cy="326251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DD847F2-4EFF-449F-71A6-BC9B984640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2" y="-70195"/>
            <a:ext cx="4373918" cy="440634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6A5D5A2A-BE0B-BF03-3FC6-060761A95B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973" y="507057"/>
            <a:ext cx="4373918" cy="235113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CD1D706E-429E-6F24-CDAD-432E66DECE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336" y="4016655"/>
            <a:ext cx="4690133" cy="270367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A5BA5AAB-372A-4EAC-54AF-7BD53A6786D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531" y="0"/>
            <a:ext cx="5000487" cy="375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355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68390427-4B86-D1AD-0E49-718E84D1E80E}"/>
              </a:ext>
            </a:extLst>
          </p:cNvPr>
          <p:cNvSpPr/>
          <p:nvPr/>
        </p:nvSpPr>
        <p:spPr>
          <a:xfrm>
            <a:off x="463826" y="238539"/>
            <a:ext cx="6467061" cy="300049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Разнообразие зрительской публики обогащает исполнительский опыт детей и усиливает эмоциональный отклик ребенка на свою деятельность. Поэтому мы не оставили в стороне и людей пожилого возраста и создали возможность детям выступать перед ними на мероприятиях, проводимых ОСЗН Пролетарского района.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42BE41-BF06-F6DC-BFB9-C468359939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26" y="3618970"/>
            <a:ext cx="5828979" cy="30004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AE0861A-8682-A8F5-7E14-0900803A3D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962" y="1634649"/>
            <a:ext cx="4619238" cy="51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319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4D408618-E913-58E3-A68F-11F8279CC36C}"/>
              </a:ext>
            </a:extLst>
          </p:cNvPr>
          <p:cNvSpPr/>
          <p:nvPr/>
        </p:nvSpPr>
        <p:spPr>
          <a:xfrm>
            <a:off x="3183835" y="2451652"/>
            <a:ext cx="5652052" cy="2842591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Также неотъемлемой частью творческой жизни нашего сада остаются районные и городские фестивали и конкурсы, в которых с удовольствием участвуют дети, ощущая волю к победе, дух соревновательности. Это Фестиваль патриотической песни «Мир глазами детей»,  фестиваль «Браво, дети!» , районный зимний фестиваль сказок и многие другие.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xmlns="" id="{1751BF31-2489-9E48-00DD-33B6AE665FB6}"/>
              </a:ext>
            </a:extLst>
          </p:cNvPr>
          <p:cNvSpPr/>
          <p:nvPr/>
        </p:nvSpPr>
        <p:spPr>
          <a:xfrm>
            <a:off x="3008244" y="5306435"/>
            <a:ext cx="6003235" cy="1468739"/>
          </a:xfrm>
          <a:prstGeom prst="downArrow">
            <a:avLst>
              <a:gd name="adj1" fmla="val 50000"/>
              <a:gd name="adj2" fmla="val 47111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DBC428E-5C47-29E4-6A6D-BCF78D6BB9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28730"/>
            <a:ext cx="3135722" cy="33418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0C6C1C8-BF8A-9BFC-6B8F-E0BD6E6DD9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670" y="0"/>
            <a:ext cx="3538330" cy="265374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E56D97D-CE14-5786-2CEC-4B7A331010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4081670" cy="245165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403440A1-C0FC-B08C-88E3-CD98DC711F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875" y="-39242"/>
            <a:ext cx="4245590" cy="249089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951D234-40C2-D096-640E-3C1524A276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694" y="2877379"/>
            <a:ext cx="3184498" cy="265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621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8BABFB47-5C9D-285C-85D2-2B656F7B0C65}"/>
              </a:ext>
            </a:extLst>
          </p:cNvPr>
          <p:cNvSpPr/>
          <p:nvPr/>
        </p:nvSpPr>
        <p:spPr>
          <a:xfrm>
            <a:off x="331304" y="344557"/>
            <a:ext cx="11370366" cy="1007165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 Анализируя творческую сценическую деятельность с детьми в рамках нашего проекта, можно увидеть положительную динамику, прежде всего, личностного развития детей. 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2A464A93-6F78-7D91-0790-937A697595C6}"/>
              </a:ext>
            </a:extLst>
          </p:cNvPr>
          <p:cNvSpPr/>
          <p:nvPr/>
        </p:nvSpPr>
        <p:spPr>
          <a:xfrm>
            <a:off x="2332382" y="1775792"/>
            <a:ext cx="9223513" cy="1457738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Во время подготовки к выступлению ребенок учится работать в команде и нести ответственность за свои действия/бездействия. Т.е. если педагог ставит номер и делает разводки детей в номере, а один ребенок не приходит без уважительной причины – страдают все – и педагог, и вся группа.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BB94FBD4-A3DD-12A0-620F-68BD7BFE670C}"/>
              </a:ext>
            </a:extLst>
          </p:cNvPr>
          <p:cNvSpPr/>
          <p:nvPr/>
        </p:nvSpPr>
        <p:spPr>
          <a:xfrm>
            <a:off x="2332382" y="3429000"/>
            <a:ext cx="9223513" cy="1457738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Непосредственно перед выступлением, каждому, кто выступает, необходимо справиться с волнением и собраться, чтобы показать свой максимум. Как вы понимаете – это навык, который приобретается с опытом, и чем чаще ребенок будет выступать на сцене, тем легче ему будет даваться задача – собраться с силами и справится с волнением.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37D12D52-A900-A9B5-29E7-995C348DA6C2}"/>
              </a:ext>
            </a:extLst>
          </p:cNvPr>
          <p:cNvSpPr/>
          <p:nvPr/>
        </p:nvSpPr>
        <p:spPr>
          <a:xfrm>
            <a:off x="2332382" y="5082208"/>
            <a:ext cx="9223513" cy="1570383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Что чувствует ребенок после выступления? Прежде всего – уверенность! Да, я сделал это! И у меня получилось! Может быть, получается не с первого раза, но, если есть желание – получится обязательно! Каждое выступление на сцене придает ребенку уверенность.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dirty="0"/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xmlns="" id="{3F1B9012-C37B-C45D-660A-8D371BE1A53A}"/>
              </a:ext>
            </a:extLst>
          </p:cNvPr>
          <p:cNvSpPr/>
          <p:nvPr/>
        </p:nvSpPr>
        <p:spPr>
          <a:xfrm>
            <a:off x="543340" y="2021884"/>
            <a:ext cx="1349468" cy="1007165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xmlns="" id="{45550864-B4B5-C2A1-FA93-2AD69149F349}"/>
              </a:ext>
            </a:extLst>
          </p:cNvPr>
          <p:cNvSpPr/>
          <p:nvPr/>
        </p:nvSpPr>
        <p:spPr>
          <a:xfrm>
            <a:off x="543340" y="3654286"/>
            <a:ext cx="1349468" cy="1007165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xmlns="" id="{A024CC0B-43DF-9AD3-9ED3-4B1119CDC34A}"/>
              </a:ext>
            </a:extLst>
          </p:cNvPr>
          <p:cNvSpPr/>
          <p:nvPr/>
        </p:nvSpPr>
        <p:spPr>
          <a:xfrm>
            <a:off x="543340" y="5268667"/>
            <a:ext cx="1349468" cy="1007165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700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90A3B9F2-DEAD-DAF0-528D-8AF8AD781DAB}"/>
              </a:ext>
            </a:extLst>
          </p:cNvPr>
          <p:cNvSpPr/>
          <p:nvPr/>
        </p:nvSpPr>
        <p:spPr>
          <a:xfrm>
            <a:off x="2584171" y="3869633"/>
            <a:ext cx="9223513" cy="1570383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главное – выступление – это прекрасный повод собраться всей семьей, поддержать и похвалить ребенка, пережить вместе с ним все его страхи, сомнения, радости и гордиться им!</a:t>
            </a:r>
            <a:endParaRPr lang="ru-RU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8A36C0CD-973A-AFA5-40A7-E629EC2ED64E}"/>
              </a:ext>
            </a:extLst>
          </p:cNvPr>
          <p:cNvSpPr/>
          <p:nvPr/>
        </p:nvSpPr>
        <p:spPr>
          <a:xfrm>
            <a:off x="2584172" y="2037521"/>
            <a:ext cx="9223513" cy="1570383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Выступление, а тем более удачное выступление, дает такой всплеск и выплеск эмоций! Давайте дадим детям возможность как можно чаще купаться в положительных чувствах и эмоциях, чувствовать себя счастливыми героями и победителями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D0FA4FD4-580C-3280-72F7-F7583775B375}"/>
              </a:ext>
            </a:extLst>
          </p:cNvPr>
          <p:cNvSpPr/>
          <p:nvPr/>
        </p:nvSpPr>
        <p:spPr>
          <a:xfrm>
            <a:off x="2584173" y="205409"/>
            <a:ext cx="9223513" cy="1570383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Выступление — это миг здесь и сейчас, в случае ошибки или непредвиденной ситуации танцорам необходимо мгновенно принять решение – что делать и как поступить в данной ситуации. И чем больше у ребенка опыта выступлений – тем осознаннее и логичнее эти решения, так ребенок учится принимать решения и брать на себя ответственность за них.</a:t>
            </a:r>
            <a:br>
              <a:rPr lang="ru-RU" sz="18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dirty="0"/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xmlns="" id="{97C78CF3-8772-5EF1-0E2D-7C2BC6FE2248}"/>
              </a:ext>
            </a:extLst>
          </p:cNvPr>
          <p:cNvSpPr/>
          <p:nvPr/>
        </p:nvSpPr>
        <p:spPr>
          <a:xfrm>
            <a:off x="695740" y="2235111"/>
            <a:ext cx="1349468" cy="1007165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xmlns="" id="{ABDC990D-4B21-865C-26FD-E1BE98BAFD8F}"/>
              </a:ext>
            </a:extLst>
          </p:cNvPr>
          <p:cNvSpPr/>
          <p:nvPr/>
        </p:nvSpPr>
        <p:spPr>
          <a:xfrm>
            <a:off x="695740" y="487017"/>
            <a:ext cx="1349468" cy="1007165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xmlns="" id="{CF3D11E3-1FFE-CB09-BD89-D1D3E90C1F02}"/>
              </a:ext>
            </a:extLst>
          </p:cNvPr>
          <p:cNvSpPr/>
          <p:nvPr/>
        </p:nvSpPr>
        <p:spPr>
          <a:xfrm>
            <a:off x="695740" y="3983205"/>
            <a:ext cx="1349468" cy="1007165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547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A1C39F5-0760-78EF-350E-4CE51694C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6278" y="742122"/>
            <a:ext cx="2239618" cy="914400"/>
          </a:xfrm>
        </p:spPr>
        <p:txBody>
          <a:bodyPr/>
          <a:lstStyle/>
          <a:p>
            <a:endParaRPr lang="ru-RU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D719E81-8D37-A870-A984-9DD049883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143" y="259522"/>
            <a:ext cx="6524970" cy="3875156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Сцена – это мир ярких красок, волшебных образов, музыкальной энергии, это всегда атмосфера праздника и радости. </a:t>
            </a:r>
            <a:r>
              <a:rPr lang="ru-RU" sz="2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Побывав на сцене в качестве артиста и исполнителя, испытав сценическое волнение и удовлетворение от своего выступления, дети строят множество дальнейших планов, понимая, что для того, чтобы добиться успеха, нужно много работать над собой. </a:t>
            </a:r>
            <a:r>
              <a:rPr lang="ru-RU" sz="2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DCFA135-A40F-B40C-8FCA-B940E7B809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2" y="3169479"/>
            <a:ext cx="6095998" cy="342899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36E26D0-08B3-0C2C-6E5D-3F561B329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1938"/>
            <a:ext cx="5739926" cy="295606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7D03486-7D29-E59B-7C69-E941C044E1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221" y="0"/>
            <a:ext cx="4360779" cy="295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756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C6849A6-1126-C3A1-A2C7-A341BAE5D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7133" y="187738"/>
            <a:ext cx="7916450" cy="3241261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Концертные выступления являются для детей стимулом к работе, они побуждают детей обновлять и увеличивать свой репертуар, быть всегда в хорошей исполнительской форме. Пластика, актерское мастерство, пение – все эти навыки необходимо развивать у любого ребенка, а не только у того, кто хочет связать свою жизнь с искусством или чьи родители мечтают увидеть имя своего ребенка в первых строчках хит-парадов. 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2576BD2-A5C7-9F10-A924-9D8EDBE496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12" y="3780020"/>
            <a:ext cx="6260449" cy="289024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7F6AE4E-672C-7644-5EA9-99752F802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454" y="3201455"/>
            <a:ext cx="5453546" cy="361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295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B5BA4AF-072D-7720-EB9C-B9D1413D14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93941" y="4591878"/>
            <a:ext cx="8535988" cy="1879600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Самое главное, что дает ребенку сцена – это яркие эмоции и радость продуктивной деятельности, а значит и развитие его как творческой личности. </a:t>
            </a:r>
            <a:endParaRPr lang="ru-RU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289CFD4-BA83-38F0-5AAD-EA0F44F6A0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003" y="208722"/>
            <a:ext cx="7497864" cy="424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773520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221</TotalTime>
  <Words>795</Words>
  <Application>Microsoft Office PowerPoint</Application>
  <PresentationFormat>Произвольный</PresentationFormat>
  <Paragraphs>51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Сектор</vt:lpstr>
      <vt:lpstr>Муниципальное бюджетное дошкольное образовательное учреждение города Ростова-на-Дону «Детский сад № 275» ______________________________________________________________________________________   г. Ростов-на-Дону, 344064                                                                                                                                                                                    факс (863) 243-73-41 ул. 2-й Пятилетки, 3/4                                                                                                                                                                                                    тел. (863) 244-69-41 ОКПО 44860614  ОГРН  1026103728529                                                                                                                                                                     E – mail: ou275@bk.ru ИНН/КПП  6165060203/616501001 </vt:lpstr>
      <vt:lpstr>Описание проекта:  Данный проект направлен на раскрытие творческого потенциала ребенка, развитие музыкальности, развитие эмоциональной сферы, социально-коммуникативных навыков, формированию личностных качеств. Рассчитан на детей старшего дошкольного возраста.  Тип проекта:  Творческий. Долгосрочный. Участники проекта:  Воспитанники и педагоги МБДОУ  </vt:lpstr>
      <vt:lpstr>Актуальность проекта: 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образовательное учреждение города Ростова-на-Дону «Детский сад № 275» ______________________________________________________________________________________   г. Ростов-на-Дону, 344064                                                                                                                                                                                    факс (863) 243-73-41 ул. 2-й Пятилетки, 3/4                                                                                                                                                                                                    тел. (863) 244-69-41 ОКПО 44860614  ОГРН  1026103728529                                                                                                                                                                     E – mail: ou275@bk.ru ИНН/КПП  6165060203/616501001</dc:title>
  <dc:creator>User1</dc:creator>
  <cp:lastModifiedBy>User</cp:lastModifiedBy>
  <cp:revision>21</cp:revision>
  <dcterms:created xsi:type="dcterms:W3CDTF">2024-04-11T21:50:59Z</dcterms:created>
  <dcterms:modified xsi:type="dcterms:W3CDTF">2026-09-10T11:44:54Z</dcterms:modified>
</cp:coreProperties>
</file>